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5"/>
  </p:notesMasterIdLst>
  <p:sldIdLst>
    <p:sldId id="319" r:id="rId2"/>
    <p:sldId id="279" r:id="rId3"/>
    <p:sldId id="334" r:id="rId4"/>
    <p:sldId id="330" r:id="rId5"/>
    <p:sldId id="349" r:id="rId6"/>
    <p:sldId id="350" r:id="rId7"/>
    <p:sldId id="351" r:id="rId8"/>
    <p:sldId id="352" r:id="rId9"/>
    <p:sldId id="324" r:id="rId10"/>
    <p:sldId id="341" r:id="rId11"/>
    <p:sldId id="342" r:id="rId12"/>
    <p:sldId id="340" r:id="rId13"/>
    <p:sldId id="335" r:id="rId14"/>
    <p:sldId id="336" r:id="rId15"/>
    <p:sldId id="344" r:id="rId16"/>
    <p:sldId id="337" r:id="rId17"/>
    <p:sldId id="338" r:id="rId18"/>
    <p:sldId id="345" r:id="rId19"/>
    <p:sldId id="339" r:id="rId20"/>
    <p:sldId id="346" r:id="rId21"/>
    <p:sldId id="347" r:id="rId22"/>
    <p:sldId id="348" r:id="rId23"/>
    <p:sldId id="33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678"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60BBAD-B14C-455A-A19B-8E2639C355F0}" type="datetimeFigureOut">
              <a:rPr lang="en-US" smtClean="0"/>
              <a:t>6/7/2023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3D44DA-EFAC-4725-8434-D5FFD73B488F}" type="slidenum">
              <a:rPr lang="en-US" smtClean="0"/>
              <a:t>‹#›</a:t>
            </a:fld>
            <a:endParaRPr lang="en-US"/>
          </a:p>
        </p:txBody>
      </p:sp>
    </p:spTree>
    <p:extLst>
      <p:ext uri="{BB962C8B-B14F-4D97-AF65-F5344CB8AC3E}">
        <p14:creationId xmlns:p14="http://schemas.microsoft.com/office/powerpoint/2010/main" val="1967556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390882340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87932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83309444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966891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BB5C6-FC50-491F-B016-F37C3A26D40B}" type="datetimeFigureOut">
              <a:rPr lang="en-US" smtClean="0"/>
              <a:pPr/>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40140392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FBB5C6-FC50-491F-B016-F37C3A26D40B}" type="datetimeFigureOut">
              <a:rPr lang="en-US" smtClean="0"/>
              <a:pPr/>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00322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FBB5C6-FC50-491F-B016-F37C3A26D40B}" type="datetimeFigureOut">
              <a:rPr lang="en-US" smtClean="0"/>
              <a:pPr/>
              <a:t>6/7/2023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3719309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FBB5C6-FC50-491F-B016-F37C3A26D40B}" type="datetimeFigureOut">
              <a:rPr lang="en-US" smtClean="0"/>
              <a:pPr/>
              <a:t>6/7/2023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275842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BB5C6-FC50-491F-B016-F37C3A26D40B}" type="datetimeFigureOut">
              <a:rPr lang="en-US" smtClean="0"/>
              <a:pPr/>
              <a:t>6/7/2023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17253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FBB5C6-FC50-491F-B016-F37C3A26D40B}" type="datetimeFigureOut">
              <a:rPr lang="en-US" smtClean="0"/>
              <a:pPr/>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16928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FBB5C6-FC50-491F-B016-F37C3A26D40B}" type="datetimeFigureOut">
              <a:rPr lang="en-US" smtClean="0"/>
              <a:pPr/>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128995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4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BB5C6-FC50-491F-B016-F37C3A26D40B}" type="datetimeFigureOut">
              <a:rPr lang="en-US" smtClean="0"/>
              <a:pPr/>
              <a:t>6/7/2023</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BD025-4EE9-4671-ACC6-413961E2A9D0}" type="slidenum">
              <a:rPr lang="en-US" smtClean="0"/>
              <a:pPr/>
              <a:t>‹#›</a:t>
            </a:fld>
            <a:endParaRPr lang="en-US"/>
          </a:p>
        </p:txBody>
      </p:sp>
    </p:spTree>
    <p:extLst>
      <p:ext uri="{BB962C8B-B14F-4D97-AF65-F5344CB8AC3E}">
        <p14:creationId xmlns:p14="http://schemas.microsoft.com/office/powerpoint/2010/main" val="2527097292"/>
      </p:ext>
    </p:extLst>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0F7CDFE-EC2E-D96D-2A00-A66CA47A99F1}"/>
              </a:ext>
            </a:extLst>
          </p:cNvPr>
          <p:cNvPicPr>
            <a:picLocks noChangeAspect="1"/>
          </p:cNvPicPr>
          <p:nvPr/>
        </p:nvPicPr>
        <p:blipFill rotWithShape="1">
          <a:blip r:embed="rId2">
            <a:extLst>
              <a:ext uri="{28A0092B-C50C-407E-A947-70E740481C1C}">
                <a14:useLocalDpi xmlns:a14="http://schemas.microsoft.com/office/drawing/2010/main" val="0"/>
              </a:ext>
            </a:extLst>
          </a:blip>
          <a:srcRect t="7966" b="8871"/>
          <a:stretch/>
        </p:blipFill>
        <p:spPr>
          <a:xfrm>
            <a:off x="0" y="0"/>
            <a:ext cx="12192000" cy="6862763"/>
          </a:xfrm>
          <a:prstGeom prst="rect">
            <a:avLst/>
          </a:prstGeom>
        </p:spPr>
      </p:pic>
      <p:sp>
        <p:nvSpPr>
          <p:cNvPr id="2" name="Title 1"/>
          <p:cNvSpPr>
            <a:spLocks noGrp="1"/>
          </p:cNvSpPr>
          <p:nvPr>
            <p:ph type="ctrTitle"/>
          </p:nvPr>
        </p:nvSpPr>
        <p:spPr>
          <a:xfrm>
            <a:off x="4229100" y="2133600"/>
            <a:ext cx="7696200" cy="2362200"/>
          </a:xfrm>
        </p:spPr>
        <p:txBody>
          <a:bodyPr>
            <a:normAutofit fontScale="90000"/>
          </a:bodyPr>
          <a:lstStyle/>
          <a:p>
            <a:r>
              <a:rPr lang="en-US" dirty="0">
                <a:solidFill>
                  <a:schemeClr val="bg1"/>
                </a:solidFill>
              </a:rPr>
              <a:t>Giving Up Gain for the Knowledge of Christ</a:t>
            </a:r>
            <a:br>
              <a:rPr lang="en-US" dirty="0">
                <a:solidFill>
                  <a:schemeClr val="bg1"/>
                </a:solidFill>
              </a:rPr>
            </a:br>
            <a:r>
              <a:rPr lang="en-US" dirty="0">
                <a:solidFill>
                  <a:schemeClr val="bg1"/>
                </a:solidFill>
              </a:rPr>
              <a:t>Part 1</a:t>
            </a:r>
            <a:endParaRPr lang="en-US" sz="3600" dirty="0">
              <a:solidFill>
                <a:schemeClr val="bg1"/>
              </a:solidFill>
            </a:endParaRPr>
          </a:p>
        </p:txBody>
      </p:sp>
      <p:sp>
        <p:nvSpPr>
          <p:cNvPr id="3" name="Subtitle 2"/>
          <p:cNvSpPr>
            <a:spLocks noGrp="1"/>
          </p:cNvSpPr>
          <p:nvPr>
            <p:ph type="subTitle" idx="1"/>
          </p:nvPr>
        </p:nvSpPr>
        <p:spPr>
          <a:xfrm>
            <a:off x="4229100" y="4800600"/>
            <a:ext cx="7696200" cy="1447800"/>
          </a:xfrm>
        </p:spPr>
        <p:txBody>
          <a:bodyPr>
            <a:normAutofit/>
          </a:bodyPr>
          <a:lstStyle/>
          <a:p>
            <a:r>
              <a:rPr lang="en-US" sz="2800" dirty="0">
                <a:solidFill>
                  <a:schemeClr val="bg1"/>
                </a:solidFill>
              </a:rPr>
              <a:t>Philippians 4-11</a:t>
            </a:r>
          </a:p>
          <a:p>
            <a:r>
              <a:rPr lang="en-US" dirty="0">
                <a:solidFill>
                  <a:schemeClr val="bg1"/>
                </a:solidFill>
              </a:rPr>
              <a:t>June 11, 2023</a:t>
            </a:r>
          </a:p>
        </p:txBody>
      </p:sp>
    </p:spTree>
    <p:extLst>
      <p:ext uri="{BB962C8B-B14F-4D97-AF65-F5344CB8AC3E}">
        <p14:creationId xmlns:p14="http://schemas.microsoft.com/office/powerpoint/2010/main" val="2514911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rgbClr val="081C2A"/>
                </a:solidFill>
                <a:effectLst/>
                <a:latin typeface="Calibri" panose="020F0502020204030204" pitchFamily="34" charset="0"/>
                <a:ea typeface="Calibri" panose="020F0502020204030204" pitchFamily="34" charset="0"/>
              </a:rPr>
              <a:t>Genesis 17:10-12</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500" b="1" baseline="30000" dirty="0">
                <a:solidFill>
                  <a:srgbClr val="000000"/>
                </a:solidFill>
                <a:effectLst/>
                <a:latin typeface="Calibri" panose="020F0502020204030204" pitchFamily="34" charset="0"/>
                <a:ea typeface="Calibri" panose="020F0502020204030204" pitchFamily="34" charset="0"/>
              </a:rPr>
              <a:t>10 </a:t>
            </a:r>
            <a:r>
              <a:rPr lang="en-US" sz="3500" dirty="0">
                <a:solidFill>
                  <a:srgbClr val="000000"/>
                </a:solidFill>
                <a:effectLst/>
                <a:latin typeface="Calibri" panose="020F0502020204030204" pitchFamily="34" charset="0"/>
                <a:ea typeface="Calibri" panose="020F0502020204030204" pitchFamily="34" charset="0"/>
              </a:rPr>
              <a:t>This is My covenant, which you shall keep, between Me and you and your descendants after you every male among you shall be circumcised. </a:t>
            </a:r>
            <a:r>
              <a:rPr lang="en-US" sz="3500" b="1" baseline="30000" dirty="0">
                <a:solidFill>
                  <a:srgbClr val="000000"/>
                </a:solidFill>
                <a:effectLst/>
                <a:latin typeface="Calibri" panose="020F0502020204030204" pitchFamily="34" charset="0"/>
                <a:ea typeface="Calibri" panose="020F0502020204030204" pitchFamily="34" charset="0"/>
              </a:rPr>
              <a:t>11 </a:t>
            </a:r>
            <a:r>
              <a:rPr lang="en-US" sz="3500" dirty="0">
                <a:solidFill>
                  <a:srgbClr val="000000"/>
                </a:solidFill>
                <a:effectLst/>
                <a:latin typeface="Calibri" panose="020F0502020204030204" pitchFamily="34" charset="0"/>
                <a:ea typeface="Calibri" panose="020F0502020204030204" pitchFamily="34" charset="0"/>
              </a:rPr>
              <a:t>And you shall be circumcised in the flesh of your foreskin, and it shall be the sign of the covenant between Me and you. </a:t>
            </a:r>
            <a:r>
              <a:rPr lang="en-US" sz="3500" b="1" baseline="30000" dirty="0">
                <a:solidFill>
                  <a:srgbClr val="000000"/>
                </a:solidFill>
                <a:effectLst/>
                <a:latin typeface="Calibri" panose="020F0502020204030204" pitchFamily="34" charset="0"/>
                <a:ea typeface="Calibri" panose="020F0502020204030204" pitchFamily="34" charset="0"/>
              </a:rPr>
              <a:t>12 </a:t>
            </a:r>
            <a:r>
              <a:rPr lang="en-US" sz="3500" dirty="0">
                <a:solidFill>
                  <a:srgbClr val="000000"/>
                </a:solidFill>
                <a:effectLst/>
                <a:latin typeface="Calibri" panose="020F0502020204030204" pitchFamily="34" charset="0"/>
                <a:ea typeface="Calibri" panose="020F0502020204030204" pitchFamily="34" charset="0"/>
              </a:rPr>
              <a:t>And every male among you who is eight days old shall be circumcised throughout your generations, a </a:t>
            </a:r>
            <a:r>
              <a:rPr lang="en-US" sz="3500" i="1" dirty="0">
                <a:solidFill>
                  <a:srgbClr val="000000"/>
                </a:solidFill>
                <a:effectLst/>
                <a:latin typeface="Calibri" panose="020F0502020204030204" pitchFamily="34" charset="0"/>
                <a:ea typeface="Calibri" panose="020F0502020204030204" pitchFamily="34" charset="0"/>
              </a:rPr>
              <a:t>servant</a:t>
            </a:r>
            <a:r>
              <a:rPr lang="en-US" sz="3500" i="1" dirty="0">
                <a:solidFill>
                  <a:srgbClr val="000000"/>
                </a:solidFill>
                <a:latin typeface="Calibri" panose="020F0502020204030204" pitchFamily="34" charset="0"/>
                <a:ea typeface="Calibri" panose="020F0502020204030204" pitchFamily="34" charset="0"/>
              </a:rPr>
              <a:t> </a:t>
            </a:r>
            <a:r>
              <a:rPr lang="en-US" sz="3500" dirty="0">
                <a:solidFill>
                  <a:srgbClr val="000000"/>
                </a:solidFill>
                <a:effectLst/>
                <a:latin typeface="Calibri" panose="020F0502020204030204" pitchFamily="34" charset="0"/>
                <a:ea typeface="Calibri" panose="020F0502020204030204" pitchFamily="34" charset="0"/>
              </a:rPr>
              <a:t>who is born in the house or who is bought with money from any foreigner, who is not of your descendants.</a:t>
            </a:r>
            <a:endParaRPr lang="en-US" sz="3500" dirty="0">
              <a:ea typeface="Times New Roman" panose="02020603050405020304" pitchFamily="18" charset="0"/>
            </a:endParaRPr>
          </a:p>
        </p:txBody>
      </p:sp>
    </p:spTree>
    <p:extLst>
      <p:ext uri="{BB962C8B-B14F-4D97-AF65-F5344CB8AC3E}">
        <p14:creationId xmlns:p14="http://schemas.microsoft.com/office/powerpoint/2010/main" val="2529110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rgbClr val="081C2A"/>
                </a:solidFill>
                <a:effectLst/>
                <a:latin typeface="Calibri" panose="020F0502020204030204" pitchFamily="34" charset="0"/>
                <a:ea typeface="Calibri" panose="020F0502020204030204" pitchFamily="34" charset="0"/>
              </a:rPr>
              <a:t>Jeremiah 9:25-26</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600" b="1" baseline="30000" dirty="0">
                <a:solidFill>
                  <a:srgbClr val="000000"/>
                </a:solidFill>
                <a:effectLst/>
                <a:latin typeface="Calibri" panose="020F0502020204030204" pitchFamily="34" charset="0"/>
                <a:ea typeface="Calibri" panose="020F0502020204030204" pitchFamily="34" charset="0"/>
              </a:rPr>
              <a:t>25 </a:t>
            </a:r>
            <a:r>
              <a:rPr lang="en-US" sz="3600" dirty="0">
                <a:solidFill>
                  <a:srgbClr val="000000"/>
                </a:solidFill>
                <a:effectLst/>
                <a:latin typeface="Calibri" panose="020F0502020204030204" pitchFamily="34" charset="0"/>
                <a:ea typeface="Calibri" panose="020F0502020204030204" pitchFamily="34" charset="0"/>
              </a:rPr>
              <a:t>Behold, the days are coming,” declares the </a:t>
            </a:r>
            <a:r>
              <a:rPr lang="en-US" sz="3600" cap="small" dirty="0">
                <a:solidFill>
                  <a:srgbClr val="000000"/>
                </a:solidFill>
                <a:effectLst/>
                <a:latin typeface="Calibri" panose="020F0502020204030204" pitchFamily="34" charset="0"/>
                <a:ea typeface="Calibri" panose="020F0502020204030204" pitchFamily="34" charset="0"/>
              </a:rPr>
              <a:t>Lord</a:t>
            </a:r>
            <a:r>
              <a:rPr lang="en-US" sz="3600" dirty="0">
                <a:solidFill>
                  <a:srgbClr val="000000"/>
                </a:solidFill>
                <a:effectLst/>
                <a:latin typeface="Calibri" panose="020F0502020204030204" pitchFamily="34" charset="0"/>
                <a:ea typeface="Calibri" panose="020F0502020204030204" pitchFamily="34" charset="0"/>
              </a:rPr>
              <a:t>, “that I will punish all who are circumcised and yet uncircumcised— </a:t>
            </a:r>
            <a:r>
              <a:rPr lang="en-US" sz="3600" b="1" baseline="30000" dirty="0">
                <a:solidFill>
                  <a:srgbClr val="000000"/>
                </a:solidFill>
                <a:effectLst/>
                <a:latin typeface="Calibri" panose="020F0502020204030204" pitchFamily="34" charset="0"/>
                <a:ea typeface="Calibri" panose="020F0502020204030204" pitchFamily="34" charset="0"/>
              </a:rPr>
              <a:t>26 </a:t>
            </a:r>
            <a:r>
              <a:rPr lang="en-US" sz="3600" dirty="0">
                <a:solidFill>
                  <a:srgbClr val="000000"/>
                </a:solidFill>
                <a:effectLst/>
                <a:latin typeface="Calibri" panose="020F0502020204030204" pitchFamily="34" charset="0"/>
                <a:ea typeface="Calibri" panose="020F0502020204030204" pitchFamily="34" charset="0"/>
              </a:rPr>
              <a:t>Egypt and Judah, and Edom and the sons of Ammon, and Moab and all those inhabiting the desert who clip the hair on their temples; for all the nations are uncircumcised, and all the house of Israel are uncircumcised of heart.</a:t>
            </a:r>
            <a:endParaRPr lang="en-US" sz="3600" dirty="0">
              <a:ea typeface="Times New Roman" panose="02020603050405020304" pitchFamily="18" charset="0"/>
            </a:endParaRPr>
          </a:p>
        </p:txBody>
      </p:sp>
    </p:spTree>
    <p:extLst>
      <p:ext uri="{BB962C8B-B14F-4D97-AF65-F5344CB8AC3E}">
        <p14:creationId xmlns:p14="http://schemas.microsoft.com/office/powerpoint/2010/main" val="3931520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Giving Up Gain for the Knowledge of Christ</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Religious Credits do not Impress God(3:5-6)</a:t>
            </a:r>
          </a:p>
          <a:p>
            <a:pPr marL="0" indent="0">
              <a:buNone/>
            </a:pPr>
            <a:endParaRPr lang="en-US" sz="1000" dirty="0">
              <a:solidFill>
                <a:schemeClr val="bg1"/>
              </a:solidFill>
            </a:endParaRPr>
          </a:p>
          <a:p>
            <a:pPr marL="0" indent="0">
              <a:buNone/>
            </a:pPr>
            <a:r>
              <a:rPr lang="en-US" sz="3200" dirty="0">
                <a:solidFill>
                  <a:schemeClr val="bg1"/>
                </a:solidFill>
              </a:rPr>
              <a:t>A. Salvation is not by Ritual (3:5a)</a:t>
            </a:r>
          </a:p>
          <a:p>
            <a:pPr marL="0" indent="0">
              <a:buNone/>
            </a:pPr>
            <a:r>
              <a:rPr lang="en-US" sz="3200" dirty="0">
                <a:solidFill>
                  <a:schemeClr val="bg1"/>
                </a:solidFill>
              </a:rPr>
              <a:t>B. Salvation is not by Race (3:5b)</a:t>
            </a:r>
          </a:p>
        </p:txBody>
      </p:sp>
    </p:spTree>
    <p:extLst>
      <p:ext uri="{BB962C8B-B14F-4D97-AF65-F5344CB8AC3E}">
        <p14:creationId xmlns:p14="http://schemas.microsoft.com/office/powerpoint/2010/main" val="2435268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Giving Up Gain for the Knowledge of Christ</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Religious Credits do not Impress God(3:5-6)</a:t>
            </a:r>
          </a:p>
          <a:p>
            <a:pPr marL="0" indent="0">
              <a:buNone/>
            </a:pPr>
            <a:endParaRPr lang="en-US" sz="1000" dirty="0">
              <a:solidFill>
                <a:schemeClr val="bg1"/>
              </a:solidFill>
            </a:endParaRPr>
          </a:p>
          <a:p>
            <a:pPr marL="0" indent="0">
              <a:buNone/>
            </a:pPr>
            <a:r>
              <a:rPr lang="en-US" sz="3200" dirty="0">
                <a:solidFill>
                  <a:schemeClr val="bg1"/>
                </a:solidFill>
              </a:rPr>
              <a:t>A. Salvation is not by Ritual (3:5a)</a:t>
            </a:r>
          </a:p>
          <a:p>
            <a:pPr marL="0" indent="0">
              <a:buNone/>
            </a:pPr>
            <a:r>
              <a:rPr lang="en-US" sz="3200" dirty="0">
                <a:solidFill>
                  <a:schemeClr val="bg1"/>
                </a:solidFill>
              </a:rPr>
              <a:t>B. Salvation is not by Race (3:5b)</a:t>
            </a:r>
          </a:p>
          <a:p>
            <a:pPr marL="0" indent="0">
              <a:buNone/>
            </a:pPr>
            <a:r>
              <a:rPr lang="en-US" sz="3200" dirty="0">
                <a:solidFill>
                  <a:schemeClr val="bg1"/>
                </a:solidFill>
              </a:rPr>
              <a:t>C. Salvation is not by Rank (3:5c)</a:t>
            </a:r>
          </a:p>
        </p:txBody>
      </p:sp>
    </p:spTree>
    <p:extLst>
      <p:ext uri="{BB962C8B-B14F-4D97-AF65-F5344CB8AC3E}">
        <p14:creationId xmlns:p14="http://schemas.microsoft.com/office/powerpoint/2010/main" val="2937350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Giving Up Gain for the Knowledge of Christ</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Religious Credits do not Impress God(3:5-6)</a:t>
            </a:r>
          </a:p>
          <a:p>
            <a:pPr marL="0" indent="0">
              <a:buNone/>
            </a:pPr>
            <a:endParaRPr lang="en-US" sz="1000" dirty="0">
              <a:solidFill>
                <a:schemeClr val="bg1"/>
              </a:solidFill>
            </a:endParaRPr>
          </a:p>
          <a:p>
            <a:pPr marL="0" indent="0">
              <a:buNone/>
            </a:pPr>
            <a:r>
              <a:rPr lang="en-US" sz="3200" dirty="0">
                <a:solidFill>
                  <a:schemeClr val="bg1"/>
                </a:solidFill>
              </a:rPr>
              <a:t>A. Salvation is not by Ritual (3:5a)</a:t>
            </a:r>
          </a:p>
          <a:p>
            <a:pPr marL="0" indent="0">
              <a:buNone/>
            </a:pPr>
            <a:r>
              <a:rPr lang="en-US" sz="3200" dirty="0">
                <a:solidFill>
                  <a:schemeClr val="bg1"/>
                </a:solidFill>
              </a:rPr>
              <a:t>B. Salvation is not by Race (3:5b)</a:t>
            </a:r>
          </a:p>
          <a:p>
            <a:pPr marL="0" indent="0">
              <a:buNone/>
            </a:pPr>
            <a:r>
              <a:rPr lang="en-US" sz="3200" dirty="0">
                <a:solidFill>
                  <a:schemeClr val="bg1"/>
                </a:solidFill>
              </a:rPr>
              <a:t>C. Salvation is not by Rank (3:5c)</a:t>
            </a:r>
          </a:p>
          <a:p>
            <a:pPr marL="0" indent="0">
              <a:buNone/>
            </a:pPr>
            <a:r>
              <a:rPr lang="en-US" sz="3200" dirty="0">
                <a:solidFill>
                  <a:schemeClr val="bg1"/>
                </a:solidFill>
              </a:rPr>
              <a:t>D. Salvation is not by Tradition (3:5d)</a:t>
            </a:r>
          </a:p>
        </p:txBody>
      </p:sp>
    </p:spTree>
    <p:extLst>
      <p:ext uri="{BB962C8B-B14F-4D97-AF65-F5344CB8AC3E}">
        <p14:creationId xmlns:p14="http://schemas.microsoft.com/office/powerpoint/2010/main" val="1647447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rgbClr val="081C2A"/>
                </a:solidFill>
                <a:effectLst/>
                <a:latin typeface="Calibri" panose="020F0502020204030204" pitchFamily="34" charset="0"/>
                <a:ea typeface="Calibri" panose="020F0502020204030204" pitchFamily="34" charset="0"/>
              </a:rPr>
              <a:t>Acts 26:4</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600" dirty="0">
                <a:solidFill>
                  <a:schemeClr val="bg1"/>
                </a:solidFill>
                <a:effectLst/>
                <a:ea typeface="Calibri" panose="020F0502020204030204" pitchFamily="34" charset="0"/>
              </a:rPr>
              <a:t>So then, all Jews know </a:t>
            </a:r>
            <a:r>
              <a:rPr lang="en-US" sz="3600" dirty="0">
                <a:solidFill>
                  <a:schemeClr val="bg1"/>
                </a:solidFill>
                <a:effectLst/>
              </a:rPr>
              <a:t>my manner of life from my youth up, which from the beginning was spent among my </a:t>
            </a:r>
            <a:r>
              <a:rPr lang="en-US" sz="3600" i="1" dirty="0">
                <a:solidFill>
                  <a:schemeClr val="bg1"/>
                </a:solidFill>
                <a:effectLst/>
              </a:rPr>
              <a:t>own</a:t>
            </a:r>
            <a:r>
              <a:rPr lang="en-US" sz="3600" dirty="0">
                <a:solidFill>
                  <a:schemeClr val="bg1"/>
                </a:solidFill>
                <a:effectLst/>
              </a:rPr>
              <a:t> nation and at Jerusalem.</a:t>
            </a:r>
            <a:endParaRPr lang="en-US" sz="36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2099980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Giving Up Gain for the Knowledge of Christ</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Religious Credits do not Impress God(3:5-6)</a:t>
            </a:r>
          </a:p>
          <a:p>
            <a:pPr marL="0" indent="0">
              <a:buNone/>
            </a:pPr>
            <a:endParaRPr lang="en-US" sz="1000" dirty="0">
              <a:solidFill>
                <a:schemeClr val="bg1"/>
              </a:solidFill>
            </a:endParaRPr>
          </a:p>
          <a:p>
            <a:pPr marL="0" indent="0">
              <a:buNone/>
            </a:pPr>
            <a:r>
              <a:rPr lang="en-US" sz="3200" dirty="0">
                <a:solidFill>
                  <a:schemeClr val="bg1"/>
                </a:solidFill>
              </a:rPr>
              <a:t>A. Salvation is not by Ritual (3:5a)</a:t>
            </a:r>
          </a:p>
          <a:p>
            <a:pPr marL="0" indent="0">
              <a:buNone/>
            </a:pPr>
            <a:r>
              <a:rPr lang="en-US" sz="3200" dirty="0">
                <a:solidFill>
                  <a:schemeClr val="bg1"/>
                </a:solidFill>
              </a:rPr>
              <a:t>B. Salvation is not by Race (3:5b)</a:t>
            </a:r>
          </a:p>
          <a:p>
            <a:pPr marL="0" indent="0">
              <a:buNone/>
            </a:pPr>
            <a:r>
              <a:rPr lang="en-US" sz="3200" dirty="0">
                <a:solidFill>
                  <a:schemeClr val="bg1"/>
                </a:solidFill>
              </a:rPr>
              <a:t>C. Salvation is not by Rank (3:5c)</a:t>
            </a:r>
          </a:p>
          <a:p>
            <a:pPr marL="0" indent="0">
              <a:buNone/>
            </a:pPr>
            <a:r>
              <a:rPr lang="en-US" sz="3200" dirty="0">
                <a:solidFill>
                  <a:schemeClr val="bg1"/>
                </a:solidFill>
              </a:rPr>
              <a:t>D. Salvation is not by Tradition (3:5d)</a:t>
            </a:r>
          </a:p>
          <a:p>
            <a:pPr marL="0" indent="0">
              <a:buNone/>
            </a:pPr>
            <a:r>
              <a:rPr lang="en-US" sz="3200" dirty="0">
                <a:solidFill>
                  <a:schemeClr val="bg1"/>
                </a:solidFill>
              </a:rPr>
              <a:t>E. Salvation is not by Religion (3:5e)</a:t>
            </a:r>
          </a:p>
        </p:txBody>
      </p:sp>
    </p:spTree>
    <p:extLst>
      <p:ext uri="{BB962C8B-B14F-4D97-AF65-F5344CB8AC3E}">
        <p14:creationId xmlns:p14="http://schemas.microsoft.com/office/powerpoint/2010/main" val="3638829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Giving Up Gain for the Knowledge of Christ</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Religious Credits do not Impress God(3:5-6)</a:t>
            </a:r>
          </a:p>
          <a:p>
            <a:pPr marL="0" indent="0">
              <a:buNone/>
            </a:pPr>
            <a:endParaRPr lang="en-US" sz="1000" dirty="0">
              <a:solidFill>
                <a:schemeClr val="bg1"/>
              </a:solidFill>
            </a:endParaRPr>
          </a:p>
          <a:p>
            <a:pPr marL="0" indent="0">
              <a:buNone/>
            </a:pPr>
            <a:r>
              <a:rPr lang="en-US" sz="3200" dirty="0">
                <a:solidFill>
                  <a:schemeClr val="bg1"/>
                </a:solidFill>
              </a:rPr>
              <a:t>A. Salvation is not by Ritual (3:5a)</a:t>
            </a:r>
          </a:p>
          <a:p>
            <a:pPr marL="0" indent="0">
              <a:buNone/>
            </a:pPr>
            <a:r>
              <a:rPr lang="en-US" sz="3200" dirty="0">
                <a:solidFill>
                  <a:schemeClr val="bg1"/>
                </a:solidFill>
              </a:rPr>
              <a:t>B. Salvation is not by Race (3:5b)</a:t>
            </a:r>
          </a:p>
          <a:p>
            <a:pPr marL="0" indent="0">
              <a:buNone/>
            </a:pPr>
            <a:r>
              <a:rPr lang="en-US" sz="3200" dirty="0">
                <a:solidFill>
                  <a:schemeClr val="bg1"/>
                </a:solidFill>
              </a:rPr>
              <a:t>C. Salvation is not by Rank (3:5c)</a:t>
            </a:r>
          </a:p>
          <a:p>
            <a:pPr marL="0" indent="0">
              <a:buNone/>
            </a:pPr>
            <a:r>
              <a:rPr lang="en-US" sz="3200" dirty="0">
                <a:solidFill>
                  <a:schemeClr val="bg1"/>
                </a:solidFill>
              </a:rPr>
              <a:t>D. Salvation is not by Tradition (3:5d)</a:t>
            </a:r>
          </a:p>
          <a:p>
            <a:pPr marL="0" indent="0">
              <a:buNone/>
            </a:pPr>
            <a:r>
              <a:rPr lang="en-US" sz="3200" dirty="0">
                <a:solidFill>
                  <a:schemeClr val="bg1"/>
                </a:solidFill>
              </a:rPr>
              <a:t>E. Salvation is not by Religion (3:5e)</a:t>
            </a:r>
          </a:p>
          <a:p>
            <a:pPr marL="0" indent="0">
              <a:buNone/>
            </a:pPr>
            <a:r>
              <a:rPr lang="en-US" sz="3200" dirty="0">
                <a:solidFill>
                  <a:schemeClr val="bg1"/>
                </a:solidFill>
              </a:rPr>
              <a:t>F. Salvation is not by sincerity (3:6a)</a:t>
            </a:r>
          </a:p>
        </p:txBody>
      </p:sp>
    </p:spTree>
    <p:extLst>
      <p:ext uri="{BB962C8B-B14F-4D97-AF65-F5344CB8AC3E}">
        <p14:creationId xmlns:p14="http://schemas.microsoft.com/office/powerpoint/2010/main" val="3456084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rgbClr val="081C2A"/>
                </a:solidFill>
                <a:effectLst/>
                <a:latin typeface="Calibri" panose="020F0502020204030204" pitchFamily="34" charset="0"/>
                <a:ea typeface="Calibri" panose="020F0502020204030204" pitchFamily="34" charset="0"/>
              </a:rPr>
              <a:t>Acts 22:4-5</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600" dirty="0">
                <a:solidFill>
                  <a:srgbClr val="000000"/>
                </a:solidFill>
                <a:effectLst/>
                <a:latin typeface="Calibri" panose="020F0502020204030204" pitchFamily="34" charset="0"/>
                <a:ea typeface="Calibri" panose="020F0502020204030204" pitchFamily="34" charset="0"/>
              </a:rPr>
              <a:t>I persecuted this Way to the death, binding and putting both men and women into prisons, </a:t>
            </a:r>
            <a:r>
              <a:rPr lang="en-US" sz="3600" b="1" baseline="30000" dirty="0">
                <a:solidFill>
                  <a:srgbClr val="000000"/>
                </a:solidFill>
                <a:effectLst/>
                <a:latin typeface="Calibri" panose="020F0502020204030204" pitchFamily="34" charset="0"/>
                <a:ea typeface="Calibri" panose="020F0502020204030204" pitchFamily="34" charset="0"/>
              </a:rPr>
              <a:t>5 </a:t>
            </a:r>
            <a:r>
              <a:rPr lang="en-US" sz="3600" dirty="0">
                <a:solidFill>
                  <a:srgbClr val="000000"/>
                </a:solidFill>
                <a:effectLst/>
                <a:latin typeface="Calibri" panose="020F0502020204030204" pitchFamily="34" charset="0"/>
                <a:ea typeface="Calibri" panose="020F0502020204030204" pitchFamily="34" charset="0"/>
              </a:rPr>
              <a:t>as also the high priest and all the Council of the elders can testify. From them I also received letters to the brethren, and started off for Damascus in order to bring even those who were there to Jerusalem as prisoners to be punished.</a:t>
            </a:r>
            <a:endParaRPr lang="en-US" sz="36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534153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Giving Up Gain for the Knowledge of Christ</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Religious Credits do not Impress God(3:5-6)</a:t>
            </a:r>
          </a:p>
          <a:p>
            <a:pPr marL="0" indent="0">
              <a:buNone/>
            </a:pPr>
            <a:endParaRPr lang="en-US" sz="1000" dirty="0">
              <a:solidFill>
                <a:schemeClr val="bg1"/>
              </a:solidFill>
            </a:endParaRPr>
          </a:p>
          <a:p>
            <a:pPr marL="0" indent="0">
              <a:buNone/>
            </a:pPr>
            <a:r>
              <a:rPr lang="en-US" sz="3200" dirty="0">
                <a:solidFill>
                  <a:schemeClr val="bg1"/>
                </a:solidFill>
              </a:rPr>
              <a:t>A. Salvation is not by Ritual (3:5a)</a:t>
            </a:r>
          </a:p>
          <a:p>
            <a:pPr marL="0" indent="0">
              <a:buNone/>
            </a:pPr>
            <a:r>
              <a:rPr lang="en-US" sz="3200" dirty="0">
                <a:solidFill>
                  <a:schemeClr val="bg1"/>
                </a:solidFill>
              </a:rPr>
              <a:t>B. Salvation is not by Race (3:5b)</a:t>
            </a:r>
          </a:p>
          <a:p>
            <a:pPr marL="0" indent="0">
              <a:buNone/>
            </a:pPr>
            <a:r>
              <a:rPr lang="en-US" sz="3200" dirty="0">
                <a:solidFill>
                  <a:schemeClr val="bg1"/>
                </a:solidFill>
              </a:rPr>
              <a:t>C. Salvation is not by Rank (3:5c)</a:t>
            </a:r>
          </a:p>
          <a:p>
            <a:pPr marL="0" indent="0">
              <a:buNone/>
            </a:pPr>
            <a:r>
              <a:rPr lang="en-US" sz="3200" dirty="0">
                <a:solidFill>
                  <a:schemeClr val="bg1"/>
                </a:solidFill>
              </a:rPr>
              <a:t>D. Salvation is not by Tradition (3:5d)</a:t>
            </a:r>
          </a:p>
          <a:p>
            <a:pPr marL="0" indent="0">
              <a:buNone/>
            </a:pPr>
            <a:r>
              <a:rPr lang="en-US" sz="3200" dirty="0">
                <a:solidFill>
                  <a:schemeClr val="bg1"/>
                </a:solidFill>
              </a:rPr>
              <a:t>E. Salvation is not by Religion (3:5e)</a:t>
            </a:r>
          </a:p>
          <a:p>
            <a:pPr marL="0" indent="0">
              <a:buNone/>
            </a:pPr>
            <a:r>
              <a:rPr lang="en-US" sz="3200" dirty="0">
                <a:solidFill>
                  <a:schemeClr val="bg1"/>
                </a:solidFill>
              </a:rPr>
              <a:t>F. Salvation is not by sincerity (3:6a)</a:t>
            </a:r>
          </a:p>
          <a:p>
            <a:pPr marL="0" indent="0">
              <a:buNone/>
            </a:pPr>
            <a:r>
              <a:rPr lang="en-US" sz="3200" dirty="0">
                <a:solidFill>
                  <a:schemeClr val="bg1"/>
                </a:solidFill>
              </a:rPr>
              <a:t>G. Salvation is not by Legalistic Righteousness (3:6b)</a:t>
            </a:r>
          </a:p>
        </p:txBody>
      </p:sp>
    </p:spTree>
    <p:extLst>
      <p:ext uri="{BB962C8B-B14F-4D97-AF65-F5344CB8AC3E}">
        <p14:creationId xmlns:p14="http://schemas.microsoft.com/office/powerpoint/2010/main" val="3231710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latin typeface="Calibri" panose="020F0502020204030204" pitchFamily="34" charset="0"/>
                <a:ea typeface="Calibri" panose="020F0502020204030204" pitchFamily="34" charset="0"/>
              </a:rPr>
              <a:t>Philippians 3:1-6</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500" baseline="30000" dirty="0">
                <a:solidFill>
                  <a:schemeClr val="bg1"/>
                </a:solidFill>
                <a:effectLst/>
                <a:latin typeface="Calibri" panose="020F0502020204030204" pitchFamily="34" charset="0"/>
                <a:ea typeface="Calibri" panose="020F0502020204030204" pitchFamily="34" charset="0"/>
              </a:rPr>
              <a:t>1</a:t>
            </a:r>
            <a:r>
              <a:rPr lang="en-US" sz="3500" dirty="0">
                <a:solidFill>
                  <a:schemeClr val="bg1"/>
                </a:solidFill>
                <a:effectLst/>
                <a:latin typeface="Calibri" panose="020F0502020204030204" pitchFamily="34" charset="0"/>
                <a:ea typeface="Calibri" panose="020F0502020204030204" pitchFamily="34" charset="0"/>
              </a:rPr>
              <a:t>Finally, my brethren, rejoice in the Lord. To write the same things </a:t>
            </a:r>
            <a:r>
              <a:rPr lang="en-US" sz="3500" i="1" dirty="0">
                <a:solidFill>
                  <a:schemeClr val="bg1"/>
                </a:solidFill>
                <a:effectLst/>
                <a:latin typeface="Calibri" panose="020F0502020204030204" pitchFamily="34" charset="0"/>
                <a:ea typeface="Calibri" panose="020F0502020204030204" pitchFamily="34" charset="0"/>
              </a:rPr>
              <a:t>again</a:t>
            </a:r>
            <a:r>
              <a:rPr lang="en-US" sz="3500" dirty="0">
                <a:solidFill>
                  <a:schemeClr val="bg1"/>
                </a:solidFill>
                <a:effectLst/>
                <a:latin typeface="Calibri" panose="020F0502020204030204" pitchFamily="34" charset="0"/>
                <a:ea typeface="Calibri" panose="020F0502020204030204" pitchFamily="34" charset="0"/>
              </a:rPr>
              <a:t> is no trouble to me, and it is a safeguard for you. </a:t>
            </a:r>
            <a:r>
              <a:rPr lang="en-US" sz="3500" baseline="30000" dirty="0">
                <a:solidFill>
                  <a:schemeClr val="bg1"/>
                </a:solidFill>
                <a:effectLst/>
                <a:latin typeface="Calibri" panose="020F0502020204030204" pitchFamily="34" charset="0"/>
                <a:ea typeface="Calibri" panose="020F0502020204030204" pitchFamily="34" charset="0"/>
              </a:rPr>
              <a:t>2 </a:t>
            </a:r>
            <a:r>
              <a:rPr lang="en-US" sz="3500" dirty="0">
                <a:solidFill>
                  <a:schemeClr val="bg1"/>
                </a:solidFill>
                <a:effectLst/>
                <a:latin typeface="Calibri" panose="020F0502020204030204" pitchFamily="34" charset="0"/>
                <a:ea typeface="Calibri" panose="020F0502020204030204" pitchFamily="34" charset="0"/>
              </a:rPr>
              <a:t>Beware of the dogs, beware of the evil workers, beware of the false circumcision; </a:t>
            </a:r>
            <a:r>
              <a:rPr lang="en-US" sz="3500" baseline="30000" dirty="0">
                <a:solidFill>
                  <a:schemeClr val="bg1"/>
                </a:solidFill>
                <a:effectLst/>
                <a:latin typeface="Calibri" panose="020F0502020204030204" pitchFamily="34" charset="0"/>
                <a:ea typeface="Calibri" panose="020F0502020204030204" pitchFamily="34" charset="0"/>
              </a:rPr>
              <a:t>3 </a:t>
            </a:r>
            <a:r>
              <a:rPr lang="en-US" sz="3500" dirty="0">
                <a:solidFill>
                  <a:schemeClr val="bg1"/>
                </a:solidFill>
                <a:effectLst/>
                <a:latin typeface="Calibri" panose="020F0502020204030204" pitchFamily="34" charset="0"/>
                <a:ea typeface="Calibri" panose="020F0502020204030204" pitchFamily="34" charset="0"/>
              </a:rPr>
              <a:t>for we are the </a:t>
            </a:r>
            <a:r>
              <a:rPr lang="en-US" sz="3500" i="1" dirty="0">
                <a:solidFill>
                  <a:schemeClr val="bg1"/>
                </a:solidFill>
                <a:effectLst/>
                <a:latin typeface="Calibri" panose="020F0502020204030204" pitchFamily="34" charset="0"/>
                <a:ea typeface="Calibri" panose="020F0502020204030204" pitchFamily="34" charset="0"/>
              </a:rPr>
              <a:t>true</a:t>
            </a:r>
            <a:r>
              <a:rPr lang="en-US" sz="3500" dirty="0">
                <a:solidFill>
                  <a:schemeClr val="bg1"/>
                </a:solidFill>
                <a:effectLst/>
                <a:latin typeface="Calibri" panose="020F0502020204030204" pitchFamily="34" charset="0"/>
                <a:ea typeface="Calibri" panose="020F0502020204030204" pitchFamily="34" charset="0"/>
              </a:rPr>
              <a:t> circumcision, who worship in the Spirit of God and glory in Christ Jesus and put no confidence in the flesh, </a:t>
            </a:r>
            <a:r>
              <a:rPr lang="en-US" sz="3500" baseline="30000" dirty="0">
                <a:solidFill>
                  <a:schemeClr val="bg1"/>
                </a:solidFill>
                <a:effectLst/>
                <a:latin typeface="Calibri" panose="020F0502020204030204" pitchFamily="34" charset="0"/>
                <a:ea typeface="Calibri" panose="020F0502020204030204" pitchFamily="34" charset="0"/>
              </a:rPr>
              <a:t>4 </a:t>
            </a:r>
            <a:r>
              <a:rPr lang="en-US" sz="3500" dirty="0">
                <a:solidFill>
                  <a:schemeClr val="bg1"/>
                </a:solidFill>
                <a:effectLst/>
                <a:latin typeface="Calibri" panose="020F0502020204030204" pitchFamily="34" charset="0"/>
                <a:ea typeface="Calibri" panose="020F0502020204030204" pitchFamily="34" charset="0"/>
              </a:rPr>
              <a:t>although I myself might have confidence even in the flesh. If anyone else has a mind to put confidence in the flesh, I far more: </a:t>
            </a:r>
            <a:r>
              <a:rPr lang="en-US" sz="3500" baseline="30000" dirty="0">
                <a:solidFill>
                  <a:schemeClr val="bg1"/>
                </a:solidFill>
                <a:effectLst/>
                <a:latin typeface="Calibri" panose="020F0502020204030204" pitchFamily="34" charset="0"/>
                <a:ea typeface="Calibri" panose="020F0502020204030204" pitchFamily="34" charset="0"/>
              </a:rPr>
              <a:t>5 </a:t>
            </a:r>
            <a:r>
              <a:rPr lang="en-US" sz="3500" dirty="0">
                <a:solidFill>
                  <a:schemeClr val="bg1"/>
                </a:solidFill>
                <a:effectLst/>
                <a:latin typeface="Calibri" panose="020F0502020204030204" pitchFamily="34" charset="0"/>
                <a:ea typeface="Calibri" panose="020F0502020204030204" pitchFamily="34" charset="0"/>
              </a:rPr>
              <a:t>circumcised the eighth day, of the nation of Israel, of the tribe of Benjamin, a Hebrew of Hebrews; as to the Law, a Pharisee; </a:t>
            </a:r>
            <a:r>
              <a:rPr lang="en-US" sz="3500" baseline="30000" dirty="0">
                <a:solidFill>
                  <a:schemeClr val="bg1"/>
                </a:solidFill>
                <a:effectLst/>
                <a:latin typeface="Calibri" panose="020F0502020204030204" pitchFamily="34" charset="0"/>
                <a:ea typeface="Calibri" panose="020F0502020204030204" pitchFamily="34" charset="0"/>
              </a:rPr>
              <a:t>6 </a:t>
            </a:r>
            <a:r>
              <a:rPr lang="en-US" sz="3500" dirty="0">
                <a:solidFill>
                  <a:schemeClr val="bg1"/>
                </a:solidFill>
                <a:effectLst/>
                <a:latin typeface="Calibri" panose="020F0502020204030204" pitchFamily="34" charset="0"/>
                <a:ea typeface="Calibri" panose="020F0502020204030204" pitchFamily="34" charset="0"/>
              </a:rPr>
              <a:t>as to zeal, a persecutor of the church; as to the righteousness which is in the Law, found blameless.</a:t>
            </a:r>
            <a:endParaRPr lang="en-US" sz="35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43619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rgbClr val="081C2A"/>
                </a:solidFill>
                <a:effectLst/>
                <a:latin typeface="Calibri" panose="020F0502020204030204" pitchFamily="34" charset="0"/>
                <a:ea typeface="Calibri" panose="020F0502020204030204" pitchFamily="34" charset="0"/>
              </a:rPr>
              <a:t>Romans 7:7-11</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600" b="1" baseline="30000" dirty="0">
                <a:solidFill>
                  <a:srgbClr val="000000"/>
                </a:solidFill>
                <a:effectLst/>
                <a:latin typeface="Calibri" panose="020F0502020204030204" pitchFamily="34" charset="0"/>
                <a:ea typeface="Calibri" panose="020F0502020204030204" pitchFamily="34" charset="0"/>
              </a:rPr>
              <a:t>7 </a:t>
            </a:r>
            <a:r>
              <a:rPr lang="en-US" sz="3600" dirty="0">
                <a:solidFill>
                  <a:srgbClr val="000000"/>
                </a:solidFill>
                <a:effectLst/>
                <a:latin typeface="Calibri" panose="020F0502020204030204" pitchFamily="34" charset="0"/>
                <a:ea typeface="Calibri" panose="020F0502020204030204" pitchFamily="34" charset="0"/>
              </a:rPr>
              <a:t>What shall we say then? Is the Law sin? May it never be! On the contrary, I would not have come to know sin except through the Law; for I would not have known about coveting if the Law had not said, “</a:t>
            </a:r>
            <a:r>
              <a:rPr lang="en-US" sz="3600" cap="small" dirty="0">
                <a:solidFill>
                  <a:srgbClr val="000000"/>
                </a:solidFill>
                <a:effectLst/>
                <a:latin typeface="Calibri" panose="020F0502020204030204" pitchFamily="34" charset="0"/>
                <a:ea typeface="Calibri" panose="020F0502020204030204" pitchFamily="34" charset="0"/>
              </a:rPr>
              <a:t>You shall not</a:t>
            </a:r>
            <a:r>
              <a:rPr lang="en-US" sz="3600" dirty="0">
                <a:solidFill>
                  <a:srgbClr val="000000"/>
                </a:solidFill>
                <a:effectLst/>
                <a:latin typeface="Calibri" panose="020F0502020204030204" pitchFamily="34" charset="0"/>
                <a:ea typeface="Calibri" panose="020F0502020204030204" pitchFamily="34" charset="0"/>
              </a:rPr>
              <a:t> </a:t>
            </a:r>
            <a:r>
              <a:rPr lang="en-US" sz="3600" cap="small" dirty="0">
                <a:solidFill>
                  <a:srgbClr val="000000"/>
                </a:solidFill>
                <a:effectLst/>
                <a:latin typeface="Calibri" panose="020F0502020204030204" pitchFamily="34" charset="0"/>
                <a:ea typeface="Calibri" panose="020F0502020204030204" pitchFamily="34" charset="0"/>
              </a:rPr>
              <a:t>covet</a:t>
            </a:r>
            <a:r>
              <a:rPr lang="en-US" sz="3600" dirty="0">
                <a:solidFill>
                  <a:srgbClr val="000000"/>
                </a:solidFill>
                <a:effectLst/>
                <a:latin typeface="Calibri" panose="020F0502020204030204" pitchFamily="34" charset="0"/>
                <a:ea typeface="Calibri" panose="020F0502020204030204" pitchFamily="34" charset="0"/>
              </a:rPr>
              <a:t>.” </a:t>
            </a:r>
            <a:r>
              <a:rPr lang="en-US" sz="3600" b="1" baseline="30000" dirty="0">
                <a:solidFill>
                  <a:srgbClr val="000000"/>
                </a:solidFill>
                <a:effectLst/>
                <a:latin typeface="Calibri" panose="020F0502020204030204" pitchFamily="34" charset="0"/>
                <a:ea typeface="Calibri" panose="020F0502020204030204" pitchFamily="34" charset="0"/>
              </a:rPr>
              <a:t>8 </a:t>
            </a:r>
            <a:r>
              <a:rPr lang="en-US" sz="3600" dirty="0">
                <a:solidFill>
                  <a:srgbClr val="000000"/>
                </a:solidFill>
                <a:effectLst/>
                <a:latin typeface="Calibri" panose="020F0502020204030204" pitchFamily="34" charset="0"/>
                <a:ea typeface="Calibri" panose="020F0502020204030204" pitchFamily="34" charset="0"/>
              </a:rPr>
              <a:t>But sin, taking opportunity through the commandment, produced in me coveting of every kind; for apart from the Law sin </a:t>
            </a:r>
            <a:r>
              <a:rPr lang="en-US" sz="3600" i="1" dirty="0">
                <a:solidFill>
                  <a:srgbClr val="000000"/>
                </a:solidFill>
                <a:effectLst/>
                <a:latin typeface="Calibri" panose="020F0502020204030204" pitchFamily="34" charset="0"/>
                <a:ea typeface="Calibri" panose="020F0502020204030204" pitchFamily="34" charset="0"/>
              </a:rPr>
              <a:t>is</a:t>
            </a:r>
            <a:r>
              <a:rPr lang="en-US" sz="3600" dirty="0">
                <a:solidFill>
                  <a:srgbClr val="000000"/>
                </a:solidFill>
                <a:effectLst/>
                <a:latin typeface="Calibri" panose="020F0502020204030204" pitchFamily="34" charset="0"/>
                <a:ea typeface="Calibri" panose="020F0502020204030204" pitchFamily="34" charset="0"/>
              </a:rPr>
              <a:t> dead. </a:t>
            </a:r>
            <a:r>
              <a:rPr lang="en-US" sz="3600" b="1" baseline="30000" dirty="0">
                <a:solidFill>
                  <a:srgbClr val="000000"/>
                </a:solidFill>
                <a:effectLst/>
                <a:latin typeface="Calibri" panose="020F0502020204030204" pitchFamily="34" charset="0"/>
                <a:ea typeface="Calibri" panose="020F0502020204030204" pitchFamily="34" charset="0"/>
              </a:rPr>
              <a:t>9 </a:t>
            </a:r>
            <a:r>
              <a:rPr lang="en-US" sz="3600" dirty="0">
                <a:solidFill>
                  <a:srgbClr val="000000"/>
                </a:solidFill>
                <a:effectLst/>
                <a:latin typeface="Calibri" panose="020F0502020204030204" pitchFamily="34" charset="0"/>
                <a:ea typeface="Calibri" panose="020F0502020204030204" pitchFamily="34" charset="0"/>
              </a:rPr>
              <a:t>I was once alive apart from the Law; but when the commandment came, sin became alive and I died; </a:t>
            </a:r>
            <a:r>
              <a:rPr lang="en-US" sz="3600" b="1" baseline="30000" dirty="0">
                <a:solidFill>
                  <a:srgbClr val="000000"/>
                </a:solidFill>
                <a:effectLst/>
                <a:latin typeface="Calibri" panose="020F0502020204030204" pitchFamily="34" charset="0"/>
                <a:ea typeface="Calibri" panose="020F0502020204030204" pitchFamily="34" charset="0"/>
              </a:rPr>
              <a:t>10 </a:t>
            </a:r>
            <a:r>
              <a:rPr lang="en-US" sz="3600" dirty="0">
                <a:solidFill>
                  <a:srgbClr val="000000"/>
                </a:solidFill>
                <a:effectLst/>
                <a:latin typeface="Calibri" panose="020F0502020204030204" pitchFamily="34" charset="0"/>
                <a:ea typeface="Calibri" panose="020F0502020204030204" pitchFamily="34" charset="0"/>
              </a:rPr>
              <a:t>and this commandment, which was to result in life, proved to result in death for me; </a:t>
            </a:r>
            <a:r>
              <a:rPr lang="en-US" sz="3600" b="1" baseline="30000" dirty="0">
                <a:solidFill>
                  <a:srgbClr val="000000"/>
                </a:solidFill>
                <a:effectLst/>
                <a:latin typeface="Calibri" panose="020F0502020204030204" pitchFamily="34" charset="0"/>
                <a:ea typeface="Calibri" panose="020F0502020204030204" pitchFamily="34" charset="0"/>
              </a:rPr>
              <a:t>11 </a:t>
            </a:r>
            <a:r>
              <a:rPr lang="en-US" sz="3600" dirty="0">
                <a:solidFill>
                  <a:srgbClr val="000000"/>
                </a:solidFill>
                <a:effectLst/>
                <a:latin typeface="Calibri" panose="020F0502020204030204" pitchFamily="34" charset="0"/>
                <a:ea typeface="Calibri" panose="020F0502020204030204" pitchFamily="34" charset="0"/>
              </a:rPr>
              <a:t>for sin, taking an opportunity through the commandment, deceived me and through it killed me.</a:t>
            </a:r>
            <a:endParaRPr lang="en-US" sz="36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1314815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rgbClr val="081C2A"/>
                </a:solidFill>
                <a:effectLst/>
                <a:latin typeface="Calibri" panose="020F0502020204030204" pitchFamily="34" charset="0"/>
                <a:ea typeface="Calibri" panose="020F0502020204030204" pitchFamily="34" charset="0"/>
              </a:rPr>
              <a:t>James 3:1</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600" dirty="0">
                <a:solidFill>
                  <a:srgbClr val="000000"/>
                </a:solidFill>
                <a:effectLst/>
                <a:latin typeface="Calibri" panose="020F0502020204030204" pitchFamily="34" charset="0"/>
                <a:ea typeface="Calibri" panose="020F0502020204030204" pitchFamily="34" charset="0"/>
              </a:rPr>
              <a:t>Let not many </a:t>
            </a:r>
            <a:r>
              <a:rPr lang="en-US" sz="3600" i="1" dirty="0">
                <a:solidFill>
                  <a:srgbClr val="000000"/>
                </a:solidFill>
                <a:effectLst/>
                <a:latin typeface="Calibri" panose="020F0502020204030204" pitchFamily="34" charset="0"/>
                <a:ea typeface="Calibri" panose="020F0502020204030204" pitchFamily="34" charset="0"/>
              </a:rPr>
              <a:t>of you</a:t>
            </a:r>
            <a:r>
              <a:rPr lang="en-US" sz="3600" dirty="0">
                <a:solidFill>
                  <a:srgbClr val="000000"/>
                </a:solidFill>
                <a:effectLst/>
                <a:latin typeface="Calibri" panose="020F0502020204030204" pitchFamily="34" charset="0"/>
                <a:ea typeface="Calibri" panose="020F0502020204030204" pitchFamily="34" charset="0"/>
              </a:rPr>
              <a:t> become teachers, my brethren, knowing that as such we will incur a stricter judgment.</a:t>
            </a:r>
            <a:endParaRPr lang="en-US" sz="36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676263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rgbClr val="081C2A"/>
                </a:solidFill>
                <a:effectLst/>
                <a:latin typeface="Calibri" panose="020F0502020204030204" pitchFamily="34" charset="0"/>
                <a:ea typeface="Calibri" panose="020F0502020204030204" pitchFamily="34" charset="0"/>
              </a:rPr>
              <a:t>Romans 4:9-12</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500" b="1" baseline="30000" dirty="0">
                <a:solidFill>
                  <a:srgbClr val="000000"/>
                </a:solidFill>
                <a:effectLst/>
                <a:latin typeface="Calibri" panose="020F0502020204030204" pitchFamily="34" charset="0"/>
                <a:ea typeface="Calibri" panose="020F0502020204030204" pitchFamily="34" charset="0"/>
              </a:rPr>
              <a:t>9 </a:t>
            </a:r>
            <a:r>
              <a:rPr lang="en-US" sz="3500" dirty="0">
                <a:solidFill>
                  <a:srgbClr val="000000"/>
                </a:solidFill>
                <a:effectLst/>
                <a:latin typeface="Calibri" panose="020F0502020204030204" pitchFamily="34" charset="0"/>
                <a:ea typeface="Calibri" panose="020F0502020204030204" pitchFamily="34" charset="0"/>
              </a:rPr>
              <a:t>Is this blessing then on the circumcised, or on the uncircumcised also? For we say, “</a:t>
            </a:r>
            <a:r>
              <a:rPr lang="en-US" sz="3500" cap="small" dirty="0">
                <a:solidFill>
                  <a:srgbClr val="000000"/>
                </a:solidFill>
                <a:effectLst/>
                <a:latin typeface="Calibri" panose="020F0502020204030204" pitchFamily="34" charset="0"/>
                <a:ea typeface="Calibri" panose="020F0502020204030204" pitchFamily="34" charset="0"/>
              </a:rPr>
              <a:t>Faith was credited to Abraham as righteousness</a:t>
            </a:r>
            <a:r>
              <a:rPr lang="en-US" sz="3500" dirty="0">
                <a:solidFill>
                  <a:srgbClr val="000000"/>
                </a:solidFill>
                <a:effectLst/>
                <a:latin typeface="Calibri" panose="020F0502020204030204" pitchFamily="34" charset="0"/>
                <a:ea typeface="Calibri" panose="020F0502020204030204" pitchFamily="34" charset="0"/>
              </a:rPr>
              <a:t>.” </a:t>
            </a:r>
            <a:r>
              <a:rPr lang="en-US" sz="3500" b="1" baseline="30000" dirty="0">
                <a:solidFill>
                  <a:srgbClr val="000000"/>
                </a:solidFill>
                <a:effectLst/>
                <a:latin typeface="Calibri" panose="020F0502020204030204" pitchFamily="34" charset="0"/>
                <a:ea typeface="Calibri" panose="020F0502020204030204" pitchFamily="34" charset="0"/>
              </a:rPr>
              <a:t>10 </a:t>
            </a:r>
            <a:r>
              <a:rPr lang="en-US" sz="3500" dirty="0">
                <a:solidFill>
                  <a:srgbClr val="000000"/>
                </a:solidFill>
                <a:effectLst/>
                <a:latin typeface="Calibri" panose="020F0502020204030204" pitchFamily="34" charset="0"/>
                <a:ea typeface="Calibri" panose="020F0502020204030204" pitchFamily="34" charset="0"/>
              </a:rPr>
              <a:t>How then was it credited? While he was circumcised, or uncircumcised? Not while circumcised, but while uncircumcised; </a:t>
            </a:r>
            <a:r>
              <a:rPr lang="en-US" sz="3500" b="1" baseline="30000" dirty="0">
                <a:solidFill>
                  <a:srgbClr val="000000"/>
                </a:solidFill>
                <a:effectLst/>
                <a:latin typeface="Calibri" panose="020F0502020204030204" pitchFamily="34" charset="0"/>
                <a:ea typeface="Calibri" panose="020F0502020204030204" pitchFamily="34" charset="0"/>
              </a:rPr>
              <a:t>11 </a:t>
            </a:r>
            <a:r>
              <a:rPr lang="en-US" sz="3500" dirty="0">
                <a:solidFill>
                  <a:srgbClr val="000000"/>
                </a:solidFill>
                <a:effectLst/>
                <a:latin typeface="Calibri" panose="020F0502020204030204" pitchFamily="34" charset="0"/>
                <a:ea typeface="Calibri" panose="020F0502020204030204" pitchFamily="34" charset="0"/>
              </a:rPr>
              <a:t>and he received the sign of circumcision, a seal of the righteousness of the faith which he had while uncircumcised, so that he might be the father of all who believe without being circumcised, that righteousness might be credited to them, </a:t>
            </a:r>
            <a:r>
              <a:rPr lang="en-US" sz="3500" b="1" baseline="30000" dirty="0">
                <a:solidFill>
                  <a:srgbClr val="000000"/>
                </a:solidFill>
                <a:effectLst/>
                <a:latin typeface="Calibri" panose="020F0502020204030204" pitchFamily="34" charset="0"/>
                <a:ea typeface="Calibri" panose="020F0502020204030204" pitchFamily="34" charset="0"/>
              </a:rPr>
              <a:t>12 </a:t>
            </a:r>
            <a:r>
              <a:rPr lang="en-US" sz="3500" dirty="0">
                <a:solidFill>
                  <a:srgbClr val="000000"/>
                </a:solidFill>
                <a:effectLst/>
                <a:latin typeface="Calibri" panose="020F0502020204030204" pitchFamily="34" charset="0"/>
                <a:ea typeface="Calibri" panose="020F0502020204030204" pitchFamily="34" charset="0"/>
              </a:rPr>
              <a:t>and the father of circumcision to those who not only are of the circumcision, but who also follow in the steps of the faith of our father Abraham which he had while uncircumcised.</a:t>
            </a:r>
            <a:endParaRPr lang="en-US" sz="35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28392829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0F7CDFE-EC2E-D96D-2A00-A66CA47A99F1}"/>
              </a:ext>
            </a:extLst>
          </p:cNvPr>
          <p:cNvPicPr>
            <a:picLocks noChangeAspect="1"/>
          </p:cNvPicPr>
          <p:nvPr/>
        </p:nvPicPr>
        <p:blipFill rotWithShape="1">
          <a:blip r:embed="rId2">
            <a:extLst>
              <a:ext uri="{28A0092B-C50C-407E-A947-70E740481C1C}">
                <a14:useLocalDpi xmlns:a14="http://schemas.microsoft.com/office/drawing/2010/main" val="0"/>
              </a:ext>
            </a:extLst>
          </a:blip>
          <a:srcRect t="7966" b="8871"/>
          <a:stretch/>
        </p:blipFill>
        <p:spPr>
          <a:xfrm>
            <a:off x="0" y="0"/>
            <a:ext cx="12192000" cy="6862763"/>
          </a:xfrm>
          <a:prstGeom prst="rect">
            <a:avLst/>
          </a:prstGeom>
        </p:spPr>
      </p:pic>
      <p:sp>
        <p:nvSpPr>
          <p:cNvPr id="2" name="Title 1"/>
          <p:cNvSpPr>
            <a:spLocks noGrp="1"/>
          </p:cNvSpPr>
          <p:nvPr>
            <p:ph type="ctrTitle"/>
          </p:nvPr>
        </p:nvSpPr>
        <p:spPr>
          <a:xfrm>
            <a:off x="4229100" y="2133600"/>
            <a:ext cx="7696200" cy="2362200"/>
          </a:xfrm>
        </p:spPr>
        <p:txBody>
          <a:bodyPr>
            <a:normAutofit fontScale="90000"/>
          </a:bodyPr>
          <a:lstStyle/>
          <a:p>
            <a:r>
              <a:rPr lang="en-US" dirty="0">
                <a:solidFill>
                  <a:schemeClr val="bg1"/>
                </a:solidFill>
              </a:rPr>
              <a:t>Giving Up Gain for the Knowledge of Christ</a:t>
            </a:r>
            <a:br>
              <a:rPr lang="en-US" dirty="0">
                <a:solidFill>
                  <a:schemeClr val="bg1"/>
                </a:solidFill>
              </a:rPr>
            </a:br>
            <a:r>
              <a:rPr lang="en-US" dirty="0">
                <a:solidFill>
                  <a:schemeClr val="bg1"/>
                </a:solidFill>
              </a:rPr>
              <a:t>Part 1</a:t>
            </a:r>
            <a:endParaRPr lang="en-US" sz="3600" dirty="0">
              <a:solidFill>
                <a:schemeClr val="bg1"/>
              </a:solidFill>
            </a:endParaRPr>
          </a:p>
        </p:txBody>
      </p:sp>
      <p:sp>
        <p:nvSpPr>
          <p:cNvPr id="3" name="Subtitle 2"/>
          <p:cNvSpPr>
            <a:spLocks noGrp="1"/>
          </p:cNvSpPr>
          <p:nvPr>
            <p:ph type="subTitle" idx="1"/>
          </p:nvPr>
        </p:nvSpPr>
        <p:spPr>
          <a:xfrm>
            <a:off x="4229100" y="4800600"/>
            <a:ext cx="7696200" cy="1447800"/>
          </a:xfrm>
        </p:spPr>
        <p:txBody>
          <a:bodyPr>
            <a:normAutofit/>
          </a:bodyPr>
          <a:lstStyle/>
          <a:p>
            <a:r>
              <a:rPr lang="en-US" sz="2800" dirty="0">
                <a:solidFill>
                  <a:schemeClr val="bg1"/>
                </a:solidFill>
              </a:rPr>
              <a:t>Philippians 4-11</a:t>
            </a:r>
          </a:p>
          <a:p>
            <a:r>
              <a:rPr lang="en-US" dirty="0">
                <a:solidFill>
                  <a:schemeClr val="bg1"/>
                </a:solidFill>
              </a:rPr>
              <a:t>June 11, 2023</a:t>
            </a:r>
          </a:p>
        </p:txBody>
      </p:sp>
    </p:spTree>
    <p:extLst>
      <p:ext uri="{BB962C8B-B14F-4D97-AF65-F5344CB8AC3E}">
        <p14:creationId xmlns:p14="http://schemas.microsoft.com/office/powerpoint/2010/main" val="414038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latin typeface="Calibri" panose="020F0502020204030204" pitchFamily="34" charset="0"/>
                <a:ea typeface="Calibri" panose="020F0502020204030204" pitchFamily="34" charset="0"/>
              </a:rPr>
              <a:t>Philippians 3:7-11</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spcBef>
                <a:spcPts val="0"/>
              </a:spcBef>
              <a:spcAft>
                <a:spcPts val="0"/>
              </a:spcAft>
              <a:buNone/>
            </a:pPr>
            <a:r>
              <a:rPr lang="en-US" sz="3500" b="1" baseline="30000" dirty="0">
                <a:solidFill>
                  <a:srgbClr val="000000"/>
                </a:solidFill>
                <a:effectLst/>
                <a:latin typeface="Calibri" panose="020F0502020204030204" pitchFamily="34" charset="0"/>
                <a:ea typeface="Calibri" panose="020F0502020204030204" pitchFamily="34" charset="0"/>
              </a:rPr>
              <a:t>7 </a:t>
            </a:r>
            <a:r>
              <a:rPr lang="en-US" sz="3500" dirty="0">
                <a:solidFill>
                  <a:srgbClr val="000000"/>
                </a:solidFill>
                <a:effectLst/>
                <a:latin typeface="Calibri" panose="020F0502020204030204" pitchFamily="34" charset="0"/>
                <a:ea typeface="Calibri" panose="020F0502020204030204" pitchFamily="34" charset="0"/>
              </a:rPr>
              <a:t>But whatever things were gain to me, those things I have counted as loss for the sake of Christ. </a:t>
            </a:r>
            <a:r>
              <a:rPr lang="en-US" sz="3500" b="1" baseline="30000" dirty="0">
                <a:solidFill>
                  <a:srgbClr val="000000"/>
                </a:solidFill>
                <a:effectLst/>
                <a:latin typeface="Calibri" panose="020F0502020204030204" pitchFamily="34" charset="0"/>
                <a:ea typeface="Calibri" panose="020F0502020204030204" pitchFamily="34" charset="0"/>
              </a:rPr>
              <a:t>8 </a:t>
            </a:r>
            <a:r>
              <a:rPr lang="en-US" sz="3500" dirty="0">
                <a:solidFill>
                  <a:srgbClr val="000000"/>
                </a:solidFill>
                <a:effectLst/>
                <a:latin typeface="Calibri" panose="020F0502020204030204" pitchFamily="34" charset="0"/>
                <a:ea typeface="Calibri" panose="020F0502020204030204" pitchFamily="34" charset="0"/>
              </a:rPr>
              <a:t>More than that, I count all things to be loss in view of the surpassing value of knowing Christ Jesus my Lord, for whom I have suffered the loss of all things, and count them but rubbish so that I may gain Christ, </a:t>
            </a:r>
            <a:r>
              <a:rPr lang="en-US" sz="3500" b="1" baseline="30000" dirty="0">
                <a:solidFill>
                  <a:srgbClr val="000000"/>
                </a:solidFill>
                <a:effectLst/>
                <a:latin typeface="Calibri" panose="020F0502020204030204" pitchFamily="34" charset="0"/>
                <a:ea typeface="Calibri" panose="020F0502020204030204" pitchFamily="34" charset="0"/>
              </a:rPr>
              <a:t>9 </a:t>
            </a:r>
            <a:r>
              <a:rPr lang="en-US" sz="3500" dirty="0">
                <a:solidFill>
                  <a:srgbClr val="000000"/>
                </a:solidFill>
                <a:effectLst/>
                <a:latin typeface="Calibri" panose="020F0502020204030204" pitchFamily="34" charset="0"/>
                <a:ea typeface="Calibri" panose="020F0502020204030204" pitchFamily="34" charset="0"/>
              </a:rPr>
              <a:t>and may be found in Him, not having a righteousness of my own derived from </a:t>
            </a:r>
            <a:r>
              <a:rPr lang="en-US" sz="3500" i="1" dirty="0">
                <a:solidFill>
                  <a:srgbClr val="000000"/>
                </a:solidFill>
                <a:effectLst/>
                <a:latin typeface="Calibri" panose="020F0502020204030204" pitchFamily="34" charset="0"/>
                <a:ea typeface="Calibri" panose="020F0502020204030204" pitchFamily="34" charset="0"/>
              </a:rPr>
              <a:t>the</a:t>
            </a:r>
            <a:r>
              <a:rPr lang="en-US" sz="3500" dirty="0">
                <a:solidFill>
                  <a:srgbClr val="000000"/>
                </a:solidFill>
                <a:effectLst/>
                <a:latin typeface="Calibri" panose="020F0502020204030204" pitchFamily="34" charset="0"/>
                <a:ea typeface="Calibri" panose="020F0502020204030204" pitchFamily="34" charset="0"/>
              </a:rPr>
              <a:t> Law, but that which is through faith in Christ, the righteousness which </a:t>
            </a:r>
            <a:r>
              <a:rPr lang="en-US" sz="3500" i="1" dirty="0">
                <a:solidFill>
                  <a:srgbClr val="000000"/>
                </a:solidFill>
                <a:effectLst/>
                <a:latin typeface="Calibri" panose="020F0502020204030204" pitchFamily="34" charset="0"/>
                <a:ea typeface="Calibri" panose="020F0502020204030204" pitchFamily="34" charset="0"/>
              </a:rPr>
              <a:t>comes</a:t>
            </a:r>
            <a:r>
              <a:rPr lang="en-US" sz="3500" dirty="0">
                <a:solidFill>
                  <a:srgbClr val="000000"/>
                </a:solidFill>
                <a:effectLst/>
                <a:latin typeface="Calibri" panose="020F0502020204030204" pitchFamily="34" charset="0"/>
                <a:ea typeface="Calibri" panose="020F0502020204030204" pitchFamily="34" charset="0"/>
              </a:rPr>
              <a:t> from God on the basis of faith, </a:t>
            </a:r>
            <a:r>
              <a:rPr lang="en-US" sz="3500" b="1" baseline="30000" dirty="0">
                <a:solidFill>
                  <a:srgbClr val="000000"/>
                </a:solidFill>
                <a:effectLst/>
                <a:latin typeface="Calibri" panose="020F0502020204030204" pitchFamily="34" charset="0"/>
                <a:ea typeface="Calibri" panose="020F0502020204030204" pitchFamily="34" charset="0"/>
              </a:rPr>
              <a:t>10 </a:t>
            </a:r>
            <a:r>
              <a:rPr lang="en-US" sz="3500" dirty="0">
                <a:solidFill>
                  <a:srgbClr val="000000"/>
                </a:solidFill>
                <a:effectLst/>
                <a:latin typeface="Calibri" panose="020F0502020204030204" pitchFamily="34" charset="0"/>
                <a:ea typeface="Calibri" panose="020F0502020204030204" pitchFamily="34" charset="0"/>
              </a:rPr>
              <a:t>that I may know Him and the power of His resurrection and the fellowship of His sufferings, being conformed to His death; </a:t>
            </a:r>
            <a:r>
              <a:rPr lang="en-US" sz="3500" b="1" baseline="30000" dirty="0">
                <a:solidFill>
                  <a:srgbClr val="000000"/>
                </a:solidFill>
                <a:effectLst/>
                <a:latin typeface="Calibri" panose="020F0502020204030204" pitchFamily="34" charset="0"/>
                <a:ea typeface="Calibri" panose="020F0502020204030204" pitchFamily="34" charset="0"/>
              </a:rPr>
              <a:t>11 </a:t>
            </a:r>
            <a:r>
              <a:rPr lang="en-US" sz="3500" dirty="0">
                <a:solidFill>
                  <a:srgbClr val="000000"/>
                </a:solidFill>
                <a:effectLst/>
                <a:latin typeface="Calibri" panose="020F0502020204030204" pitchFamily="34" charset="0"/>
                <a:ea typeface="Calibri" panose="020F0502020204030204" pitchFamily="34" charset="0"/>
              </a:rPr>
              <a:t>in order that I may attain to the resurrection from the dead.</a:t>
            </a:r>
            <a:endParaRPr lang="en-US" sz="35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4990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Isaiah 64:6</a:t>
            </a: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3600" dirty="0">
                <a:solidFill>
                  <a:srgbClr val="000000"/>
                </a:solidFill>
                <a:effectLst/>
                <a:latin typeface="Calibri" panose="020F0502020204030204" pitchFamily="34" charset="0"/>
                <a:ea typeface="Calibri" panose="020F0502020204030204" pitchFamily="34" charset="0"/>
              </a:rPr>
              <a:t>For all of us have become like one who is unclean, and all our righteous deeds are like a filthy garment.</a:t>
            </a:r>
            <a:endParaRPr lang="en-US" sz="3600" dirty="0">
              <a:ea typeface="Times New Roman" panose="02020603050405020304" pitchFamily="18" charset="0"/>
            </a:endParaRPr>
          </a:p>
        </p:txBody>
      </p:sp>
    </p:spTree>
    <p:extLst>
      <p:ext uri="{BB962C8B-B14F-4D97-AF65-F5344CB8AC3E}">
        <p14:creationId xmlns:p14="http://schemas.microsoft.com/office/powerpoint/2010/main" val="2118663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latin typeface="Calibri" panose="020F0502020204030204" pitchFamily="34" charset="0"/>
                <a:ea typeface="Calibri" panose="020F0502020204030204" pitchFamily="34" charset="0"/>
              </a:rPr>
              <a:t>Philippians 3:1</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4000" baseline="30000" dirty="0">
                <a:solidFill>
                  <a:schemeClr val="bg1"/>
                </a:solidFill>
                <a:effectLst/>
                <a:latin typeface="Calibri" panose="020F0502020204030204" pitchFamily="34" charset="0"/>
                <a:ea typeface="Calibri" panose="020F0502020204030204" pitchFamily="34" charset="0"/>
              </a:rPr>
              <a:t>1 </a:t>
            </a:r>
            <a:r>
              <a:rPr lang="en-US" sz="4000" dirty="0">
                <a:solidFill>
                  <a:schemeClr val="bg1"/>
                </a:solidFill>
                <a:effectLst/>
                <a:latin typeface="Calibri" panose="020F0502020204030204" pitchFamily="34" charset="0"/>
                <a:ea typeface="Calibri" panose="020F0502020204030204" pitchFamily="34" charset="0"/>
              </a:rPr>
              <a:t>Finally, my brethren, rejoice in the Lord. To write the same things </a:t>
            </a:r>
            <a:r>
              <a:rPr lang="en-US" sz="4000" i="1" dirty="0">
                <a:solidFill>
                  <a:schemeClr val="bg1"/>
                </a:solidFill>
                <a:effectLst/>
                <a:latin typeface="Calibri" panose="020F0502020204030204" pitchFamily="34" charset="0"/>
                <a:ea typeface="Calibri" panose="020F0502020204030204" pitchFamily="34" charset="0"/>
              </a:rPr>
              <a:t>again</a:t>
            </a:r>
            <a:r>
              <a:rPr lang="en-US" sz="4000" dirty="0">
                <a:solidFill>
                  <a:schemeClr val="bg1"/>
                </a:solidFill>
                <a:effectLst/>
                <a:latin typeface="Calibri" panose="020F0502020204030204" pitchFamily="34" charset="0"/>
                <a:ea typeface="Calibri" panose="020F0502020204030204" pitchFamily="34" charset="0"/>
              </a:rPr>
              <a:t> is no trouble to me, and it is a safeguard for you. </a:t>
            </a:r>
          </a:p>
        </p:txBody>
      </p:sp>
    </p:spTree>
    <p:extLst>
      <p:ext uri="{BB962C8B-B14F-4D97-AF65-F5344CB8AC3E}">
        <p14:creationId xmlns:p14="http://schemas.microsoft.com/office/powerpoint/2010/main" val="2126475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latin typeface="Calibri" panose="020F0502020204030204" pitchFamily="34" charset="0"/>
                <a:ea typeface="Calibri" panose="020F0502020204030204" pitchFamily="34" charset="0"/>
              </a:rPr>
              <a:t>Philippians 3:2</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4000" baseline="30000" dirty="0">
                <a:solidFill>
                  <a:schemeClr val="bg1"/>
                </a:solidFill>
                <a:effectLst/>
                <a:latin typeface="Calibri" panose="020F0502020204030204" pitchFamily="34" charset="0"/>
                <a:ea typeface="Calibri" panose="020F0502020204030204" pitchFamily="34" charset="0"/>
              </a:rPr>
              <a:t>2 </a:t>
            </a:r>
            <a:r>
              <a:rPr lang="en-US" sz="4000" dirty="0">
                <a:solidFill>
                  <a:schemeClr val="bg1"/>
                </a:solidFill>
                <a:effectLst/>
                <a:latin typeface="Calibri" panose="020F0502020204030204" pitchFamily="34" charset="0"/>
                <a:ea typeface="Calibri" panose="020F0502020204030204" pitchFamily="34" charset="0"/>
              </a:rPr>
              <a:t>Beware of the dogs, beware of the evil workers, beware of the false circumcision.</a:t>
            </a:r>
          </a:p>
        </p:txBody>
      </p:sp>
    </p:spTree>
    <p:extLst>
      <p:ext uri="{BB962C8B-B14F-4D97-AF65-F5344CB8AC3E}">
        <p14:creationId xmlns:p14="http://schemas.microsoft.com/office/powerpoint/2010/main" val="999337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latin typeface="Calibri" panose="020F0502020204030204" pitchFamily="34" charset="0"/>
                <a:ea typeface="Calibri" panose="020F0502020204030204" pitchFamily="34" charset="0"/>
              </a:rPr>
              <a:t>Philippians 3:3</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4000" baseline="30000" dirty="0">
                <a:solidFill>
                  <a:schemeClr val="bg1"/>
                </a:solidFill>
                <a:effectLst/>
                <a:latin typeface="Calibri" panose="020F0502020204030204" pitchFamily="34" charset="0"/>
                <a:ea typeface="Calibri" panose="020F0502020204030204" pitchFamily="34" charset="0"/>
              </a:rPr>
              <a:t>3 </a:t>
            </a:r>
            <a:r>
              <a:rPr lang="en-US" sz="4000" dirty="0">
                <a:solidFill>
                  <a:schemeClr val="bg1"/>
                </a:solidFill>
                <a:effectLst/>
                <a:latin typeface="Calibri" panose="020F0502020204030204" pitchFamily="34" charset="0"/>
                <a:ea typeface="Calibri" panose="020F0502020204030204" pitchFamily="34" charset="0"/>
              </a:rPr>
              <a:t>For we are the </a:t>
            </a:r>
            <a:r>
              <a:rPr lang="en-US" sz="4000" i="1" dirty="0">
                <a:solidFill>
                  <a:schemeClr val="bg1"/>
                </a:solidFill>
                <a:effectLst/>
                <a:latin typeface="Calibri" panose="020F0502020204030204" pitchFamily="34" charset="0"/>
                <a:ea typeface="Calibri" panose="020F0502020204030204" pitchFamily="34" charset="0"/>
              </a:rPr>
              <a:t>true</a:t>
            </a:r>
            <a:r>
              <a:rPr lang="en-US" sz="4000" dirty="0">
                <a:solidFill>
                  <a:schemeClr val="bg1"/>
                </a:solidFill>
                <a:effectLst/>
                <a:latin typeface="Calibri" panose="020F0502020204030204" pitchFamily="34" charset="0"/>
                <a:ea typeface="Calibri" panose="020F0502020204030204" pitchFamily="34" charset="0"/>
              </a:rPr>
              <a:t> circumcision, who worship in the Spirit of God and glory in Christ Jesus and put no confidence in the flesh.</a:t>
            </a:r>
            <a:endParaRPr lang="en-US" sz="40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98197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latin typeface="Calibri" panose="020F0502020204030204" pitchFamily="34" charset="0"/>
                <a:ea typeface="Calibri" panose="020F0502020204030204" pitchFamily="34" charset="0"/>
              </a:rPr>
              <a:t>Philippians 3:4</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spcBef>
                <a:spcPts val="0"/>
              </a:spcBef>
              <a:spcAft>
                <a:spcPts val="0"/>
              </a:spcAft>
              <a:buNone/>
            </a:pPr>
            <a:r>
              <a:rPr lang="en-US" sz="4000" baseline="30000" dirty="0">
                <a:solidFill>
                  <a:schemeClr val="bg1"/>
                </a:solidFill>
                <a:effectLst/>
                <a:latin typeface="Calibri" panose="020F0502020204030204" pitchFamily="34" charset="0"/>
                <a:ea typeface="Calibri" panose="020F0502020204030204" pitchFamily="34" charset="0"/>
              </a:rPr>
              <a:t>4 </a:t>
            </a:r>
            <a:r>
              <a:rPr lang="en-US" sz="4000" dirty="0">
                <a:solidFill>
                  <a:schemeClr val="bg1"/>
                </a:solidFill>
                <a:effectLst/>
                <a:latin typeface="Calibri" panose="020F0502020204030204" pitchFamily="34" charset="0"/>
                <a:ea typeface="Calibri" panose="020F0502020204030204" pitchFamily="34" charset="0"/>
              </a:rPr>
              <a:t>For we are the </a:t>
            </a:r>
            <a:r>
              <a:rPr lang="en-US" sz="4000" i="1" dirty="0">
                <a:solidFill>
                  <a:schemeClr val="bg1"/>
                </a:solidFill>
                <a:effectLst/>
                <a:latin typeface="Calibri" panose="020F0502020204030204" pitchFamily="34" charset="0"/>
                <a:ea typeface="Calibri" panose="020F0502020204030204" pitchFamily="34" charset="0"/>
              </a:rPr>
              <a:t>true</a:t>
            </a:r>
            <a:r>
              <a:rPr lang="en-US" sz="4000" dirty="0">
                <a:solidFill>
                  <a:schemeClr val="bg1"/>
                </a:solidFill>
                <a:effectLst/>
                <a:latin typeface="Calibri" panose="020F0502020204030204" pitchFamily="34" charset="0"/>
                <a:ea typeface="Calibri" panose="020F0502020204030204" pitchFamily="34" charset="0"/>
              </a:rPr>
              <a:t> circumcision, who worship in the Spirit of God and glory in Christ Jesus and put no confidence in the flesh.</a:t>
            </a:r>
            <a:endParaRPr lang="en-US" sz="40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43866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Giving Up Gain for the Knowledge of Christ</a:t>
            </a:r>
          </a:p>
        </p:txBody>
      </p:sp>
      <p:sp>
        <p:nvSpPr>
          <p:cNvPr id="3" name="Content Placeholder 2"/>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Religious Credits do not Impress God(3:5-6)</a:t>
            </a:r>
          </a:p>
          <a:p>
            <a:pPr marL="0" indent="0">
              <a:buNone/>
            </a:pPr>
            <a:endParaRPr lang="en-US" sz="1000" dirty="0">
              <a:solidFill>
                <a:schemeClr val="bg1"/>
              </a:solidFill>
            </a:endParaRPr>
          </a:p>
          <a:p>
            <a:pPr marL="0" indent="0">
              <a:buNone/>
            </a:pPr>
            <a:r>
              <a:rPr lang="en-US" sz="3200" dirty="0">
                <a:solidFill>
                  <a:schemeClr val="bg1"/>
                </a:solidFill>
              </a:rPr>
              <a:t>A. Salvation is not by Ritual (3:5a)</a:t>
            </a:r>
          </a:p>
        </p:txBody>
      </p:sp>
    </p:spTree>
    <p:extLst>
      <p:ext uri="{BB962C8B-B14F-4D97-AF65-F5344CB8AC3E}">
        <p14:creationId xmlns:p14="http://schemas.microsoft.com/office/powerpoint/2010/main" val="11215255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7391</TotalTime>
  <Words>1478</Words>
  <Application>Microsoft Office PowerPoint</Application>
  <PresentationFormat>Widescreen</PresentationFormat>
  <Paragraphs>83</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Giving Up Gain for the Knowledge of Christ Part 1</vt:lpstr>
      <vt:lpstr>Philippians 3:1-6</vt:lpstr>
      <vt:lpstr>Philippians 3:7-11</vt:lpstr>
      <vt:lpstr>Isaiah 64:6</vt:lpstr>
      <vt:lpstr>Philippians 3:1</vt:lpstr>
      <vt:lpstr>Philippians 3:2</vt:lpstr>
      <vt:lpstr>Philippians 3:3</vt:lpstr>
      <vt:lpstr>Philippians 3:4</vt:lpstr>
      <vt:lpstr>Giving Up Gain for the Knowledge of Christ</vt:lpstr>
      <vt:lpstr>Genesis 17:10-12</vt:lpstr>
      <vt:lpstr>Jeremiah 9:25-26</vt:lpstr>
      <vt:lpstr>Giving Up Gain for the Knowledge of Christ</vt:lpstr>
      <vt:lpstr>Giving Up Gain for the Knowledge of Christ</vt:lpstr>
      <vt:lpstr>Giving Up Gain for the Knowledge of Christ</vt:lpstr>
      <vt:lpstr>Acts 26:4</vt:lpstr>
      <vt:lpstr>Giving Up Gain for the Knowledge of Christ</vt:lpstr>
      <vt:lpstr>Giving Up Gain for the Knowledge of Christ</vt:lpstr>
      <vt:lpstr>Acts 22:4-5</vt:lpstr>
      <vt:lpstr>Giving Up Gain for the Knowledge of Christ</vt:lpstr>
      <vt:lpstr>Romans 7:7-11</vt:lpstr>
      <vt:lpstr>James 3:1</vt:lpstr>
      <vt:lpstr>Romans 4:9-12</vt:lpstr>
      <vt:lpstr>Giving Up Gain for the Knowledge of Christ Part 1</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Brett's Workhorse</dc:creator>
  <cp:lastModifiedBy>Brett Yamaji</cp:lastModifiedBy>
  <cp:revision>63</cp:revision>
  <dcterms:created xsi:type="dcterms:W3CDTF">2018-06-16T17:31:42Z</dcterms:created>
  <dcterms:modified xsi:type="dcterms:W3CDTF">2023-06-10T17:38:54Z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24820e8-223f-4ed2-bd95-81c83f641284_Enabled">
    <vt:lpwstr>True</vt:lpwstr>
  </property>
  <property fmtid="{D5CDD505-2E9C-101B-9397-08002B2CF9AE}" pid="3" name="MSIP_Label_b24820e8-223f-4ed2-bd95-81c83f641284_SiteId">
    <vt:lpwstr>3cbcc3d3-094d-4006-9849-0d11d61f484d</vt:lpwstr>
  </property>
  <property fmtid="{D5CDD505-2E9C-101B-9397-08002B2CF9AE}" pid="4" name="MSIP_Label_b24820e8-223f-4ed2-bd95-81c83f641284_Owner">
    <vt:lpwstr>btyamaj@HomeOffice.wal-mart.com</vt:lpwstr>
  </property>
  <property fmtid="{D5CDD505-2E9C-101B-9397-08002B2CF9AE}" pid="5" name="MSIP_Label_b24820e8-223f-4ed2-bd95-81c83f641284_SetDate">
    <vt:lpwstr>2020-03-06T02:09:12.7065650Z</vt:lpwstr>
  </property>
  <property fmtid="{D5CDD505-2E9C-101B-9397-08002B2CF9AE}" pid="6" name="MSIP_Label_b24820e8-223f-4ed2-bd95-81c83f641284_Name">
    <vt:lpwstr>Sensitive</vt:lpwstr>
  </property>
  <property fmtid="{D5CDD505-2E9C-101B-9397-08002B2CF9AE}" pid="7" name="MSIP_Label_b24820e8-223f-4ed2-bd95-81c83f641284_Application">
    <vt:lpwstr>Microsoft Azure Information Protection</vt:lpwstr>
  </property>
  <property fmtid="{D5CDD505-2E9C-101B-9397-08002B2CF9AE}" pid="8" name="MSIP_Label_b24820e8-223f-4ed2-bd95-81c83f641284_ActionId">
    <vt:lpwstr>4a553c78-0330-44d3-81b6-2a927e58c2d0</vt:lpwstr>
  </property>
  <property fmtid="{D5CDD505-2E9C-101B-9397-08002B2CF9AE}" pid="9" name="MSIP_Label_b24820e8-223f-4ed2-bd95-81c83f641284_Extended_MSFT_Method">
    <vt:lpwstr>Automatic</vt:lpwstr>
  </property>
  <property fmtid="{D5CDD505-2E9C-101B-9397-08002B2CF9AE}" pid="10" name="Sensitivity">
    <vt:lpwstr>Sensitive</vt:lpwstr>
  </property>
  <property fmtid="{D5CDD505-2E9C-101B-9397-08002B2CF9AE}" pid="11" name="_AdHocReviewCycleID">
    <vt:i4>-716745204</vt:i4>
  </property>
  <property fmtid="{D5CDD505-2E9C-101B-9397-08002B2CF9AE}" pid="12" name="_NewReviewCycle">
    <vt:lpwstr/>
  </property>
  <property fmtid="{D5CDD505-2E9C-101B-9397-08002B2CF9AE}" pid="13" name="_EmailSubject">
    <vt:lpwstr>Thessalonians Sermon</vt:lpwstr>
  </property>
  <property fmtid="{D5CDD505-2E9C-101B-9397-08002B2CF9AE}" pid="14" name="_AuthorEmail">
    <vt:lpwstr>Brett.Yamaji@walmart.com</vt:lpwstr>
  </property>
  <property fmtid="{D5CDD505-2E9C-101B-9397-08002B2CF9AE}" pid="15" name="_AuthorEmailDisplayName">
    <vt:lpwstr>Brett Yamaji</vt:lpwstr>
  </property>
</Properties>
</file>